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5" r:id="rId8"/>
    <p:sldId id="263" r:id="rId9"/>
    <p:sldId id="258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60533-9F6D-430E-895A-A8A04736F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69747-FCAA-4C32-8A08-32B44D6270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23DB8-BCC6-4C36-B873-37C6DEAB7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1D39C-0E06-489E-89C1-96F93BEF7038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BBB68-BEED-4423-9D80-317F8F55C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8D3C1-31ED-4ECE-99D4-A0FC117F5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1E389-DEFB-4073-992B-A0F51A383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17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84C0D-95C3-46B9-9F5A-9478980DB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C84904-E3AA-434D-88C2-B3EE1145F3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0BCD71-A6B7-49B0-BF92-53889E460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1D39C-0E06-489E-89C1-96F93BEF7038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8709E-5928-4FEF-A259-966058F74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E9BE3-6E40-42F2-820E-8BC98867A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1E389-DEFB-4073-992B-A0F51A383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45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2CAC68-A567-4E13-B4C8-2122DB1D67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15F7B2-7B81-4256-B58B-777252AEC9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A4FC5-F206-4A87-B013-D33BB4724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1D39C-0E06-489E-89C1-96F93BEF7038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D8156-BF21-4845-8F67-0B11D6897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3E758-5BA3-46E8-87F6-7777AA18B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1E389-DEFB-4073-992B-A0F51A383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291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06D83-74CA-4171-97BB-249A0C1C9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39A58-5F64-4209-B783-E71AED62F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343813-8ECF-4723-B187-674CA50E3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1D39C-0E06-489E-89C1-96F93BEF7038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5BA5C-7BD0-4FB1-9D30-BEDB01D37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C438F-5F2F-4503-916F-9089E2302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1E389-DEFB-4073-992B-A0F51A383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307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188B9-9EA3-4AEE-AED4-6F4FAC418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A7A0E-DBE5-4CC3-A76A-18F137981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A37C9-D692-486C-8BCF-6D608DE62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1D39C-0E06-489E-89C1-96F93BEF7038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88A11-6AC2-4D78-99DB-D1F7D5180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31B3A-F33F-43C8-89A8-35D85D29B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1E389-DEFB-4073-992B-A0F51A383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336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E82BC-2C8C-4F90-A2B2-877A60B37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890AA-0332-4A8B-8F07-B5FB7B2CB4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2C2DF6-4E04-498D-969E-DFE0C41D5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76BB95-DB01-442A-A2BC-E087A5334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1D39C-0E06-489E-89C1-96F93BEF7038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E526A0-3969-47BF-9361-1243CDCF0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FA8B00-9D45-4C54-B33B-289A7BB55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1E389-DEFB-4073-992B-A0F51A383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055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5E7C6-A557-45FF-8D6D-1F3EAB1BA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5F276-287B-4E67-893C-C44925C62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4F14AA-382C-4F5C-8AFF-21EB166920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70B4FB-2711-4BE9-8826-5FE4851AF7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5594B9-BB2C-490E-9B21-DF67C87E16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4D79A1-2DA3-49B5-BE69-B1715692C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1D39C-0E06-489E-89C1-96F93BEF7038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39021E-957E-4AA3-BA8C-B7536250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DFFE38-6EB7-4703-85AA-5027F30D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1E389-DEFB-4073-992B-A0F51A383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808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F3009-A7ED-4E7D-972E-ED714B410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6526EA-E5F3-440E-BE6B-3E4135D83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1D39C-0E06-489E-89C1-96F93BEF7038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F5A792-0D2D-4301-AA23-65EB6850C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683FD-0A72-414B-B6F8-A11DCF661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1E389-DEFB-4073-992B-A0F51A383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973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12010F-9E82-4B4F-BF6B-79AEF109D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1D39C-0E06-489E-89C1-96F93BEF7038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1A7BCD-45D5-4BA6-BF99-BC5651E07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FF2F9F-F2F9-480D-83B7-C8BFB1459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1E389-DEFB-4073-992B-A0F51A383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954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3D1E-5377-4816-80BF-68FC9F99E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09CC9-3C35-489B-B6EA-6ADB8EC1F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AABD67-0FD3-4F60-8FA5-F71150B61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06FD74-F8A7-479D-9185-472F32372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1D39C-0E06-489E-89C1-96F93BEF7038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35671-1111-44FA-94A4-DB72A1986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D08010-8D6C-4A13-AB4B-C84BA00B4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1E389-DEFB-4073-992B-A0F51A383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40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9BCB4-C089-4F10-99A4-69A883450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628109-A986-4602-BDAA-B680EDCAF7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3C120-5D4E-421F-A824-FC9D8194F8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B56E-9CB8-484E-B910-BA6F7CCDC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1D39C-0E06-489E-89C1-96F93BEF7038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80543A-1647-4822-9982-6F797A9A5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1DDB86-AE24-43B4-884D-33BD53B46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1E389-DEFB-4073-992B-A0F51A383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636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6E0D9A-307C-4CA0-B3F9-C265CAF39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360D54-ABAB-4B92-A080-1EE96E5CC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71B90-24CC-436C-8F6C-B7F08C2BA0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1D39C-0E06-489E-89C1-96F93BEF7038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22BC0-C5A4-479F-816E-14DAF6CEE7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5BD7F-7A7B-42E5-9052-C769B34D85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1E389-DEFB-4073-992B-A0F51A383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507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mic Book Question Mark Images, Stock Photos &amp; Vectors | Shutterstock">
            <a:extLst>
              <a:ext uri="{FF2B5EF4-FFF2-40B4-BE49-F238E27FC236}">
                <a16:creationId xmlns:a16="http://schemas.microsoft.com/office/drawing/2014/main" id="{253B552B-3A41-4CB0-AA1B-31B1D5080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367" b="7143"/>
          <a:stretch/>
        </p:blipFill>
        <p:spPr bwMode="auto">
          <a:xfrm>
            <a:off x="883921" y="1548730"/>
            <a:ext cx="3019705" cy="439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8799F31-DA76-4A20-95C7-F07969B48D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03910"/>
            <a:ext cx="9144000" cy="1655762"/>
          </a:xfrm>
        </p:spPr>
        <p:txBody>
          <a:bodyPr/>
          <a:lstStyle/>
          <a:p>
            <a:r>
              <a:rPr lang="en-US" dirty="0"/>
              <a:t>Alex Konkel</a:t>
            </a:r>
          </a:p>
          <a:p>
            <a:r>
              <a:rPr lang="en-US" dirty="0"/>
              <a:t>For</a:t>
            </a:r>
          </a:p>
          <a:p>
            <a:r>
              <a:rPr lang="en-US" dirty="0"/>
              <a:t>IBM Coursera Data Science Capstone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AFEC91-BB19-430C-B528-71427575A4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6203"/>
            <a:ext cx="9144000" cy="2387600"/>
          </a:xfrm>
        </p:spPr>
        <p:txBody>
          <a:bodyPr/>
          <a:lstStyle/>
          <a:p>
            <a:r>
              <a:rPr lang="en-US" b="1" dirty="0"/>
              <a:t>Where Should My Comic Store Go?</a:t>
            </a:r>
          </a:p>
        </p:txBody>
      </p:sp>
      <p:pic>
        <p:nvPicPr>
          <p:cNvPr id="5" name="Picture 2" descr="Comic Book Question Mark Images, Stock Photos &amp; Vectors | Shutterstock">
            <a:extLst>
              <a:ext uri="{FF2B5EF4-FFF2-40B4-BE49-F238E27FC236}">
                <a16:creationId xmlns:a16="http://schemas.microsoft.com/office/drawing/2014/main" id="{4067F1AC-FDEC-4357-9F00-0E22C8F566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367" b="7143"/>
          <a:stretch/>
        </p:blipFill>
        <p:spPr bwMode="auto">
          <a:xfrm>
            <a:off x="8288375" y="1548730"/>
            <a:ext cx="3019705" cy="439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938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069B9-A626-451B-A6B0-11F0185AF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I Open a Store?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149D3-002D-44F9-A0B9-5930E6545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305550" cy="44608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EHT has some locations that might support a store based on local areas (clustering analysis), but the overall city characteristics (low population) and presence of two stores make the final decision questionable.</a:t>
            </a:r>
          </a:p>
        </p:txBody>
      </p:sp>
      <p:pic>
        <p:nvPicPr>
          <p:cNvPr id="9218" name="Picture 2" descr="Question (character) - Wikipedia">
            <a:extLst>
              <a:ext uri="{FF2B5EF4-FFF2-40B4-BE49-F238E27FC236}">
                <a16:creationId xmlns:a16="http://schemas.microsoft.com/office/drawing/2014/main" id="{11FC32FA-F420-487B-8084-F0838C87E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57151"/>
            <a:ext cx="4533900" cy="680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386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78D1F-F7E1-469C-A352-AFE2ADBF7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B5BFA-D6E8-4F53-B673-BAAEDAB42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2" name="Picture 4" descr="Six are injured after boat strikes marker near Egg Harbor Township ...">
            <a:extLst>
              <a:ext uri="{FF2B5EF4-FFF2-40B4-BE49-F238E27FC236}">
                <a16:creationId xmlns:a16="http://schemas.microsoft.com/office/drawing/2014/main" id="{DBD1A7BE-B9DA-4864-A5BF-ECBD9AB08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3" y="0"/>
            <a:ext cx="9551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C32328-19FE-4FF5-AE1D-EB8C1F7F4309}"/>
              </a:ext>
            </a:extLst>
          </p:cNvPr>
          <p:cNvSpPr txBox="1"/>
          <p:nvPr/>
        </p:nvSpPr>
        <p:spPr>
          <a:xfrm>
            <a:off x="6657975" y="2914650"/>
            <a:ext cx="3876675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Is Egg Harbor (EHT) a good place for a new comic store?</a:t>
            </a:r>
          </a:p>
        </p:txBody>
      </p:sp>
    </p:spTree>
    <p:extLst>
      <p:ext uri="{BB962C8B-B14F-4D97-AF65-F5344CB8AC3E}">
        <p14:creationId xmlns:p14="http://schemas.microsoft.com/office/powerpoint/2010/main" val="150753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6739C-1DA3-4D7C-B077-2596CB8C9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CA94D-C73C-4C99-9E16-9A0785A40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Basketball Play Illustrations, Royalty-Free Vector Graphics &amp; Clip ...">
            <a:extLst>
              <a:ext uri="{FF2B5EF4-FFF2-40B4-BE49-F238E27FC236}">
                <a16:creationId xmlns:a16="http://schemas.microsoft.com/office/drawing/2014/main" id="{1E922F27-F4D1-4E94-A4B0-F39F194A22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0" name="Picture 4" descr="The math behind March Madness | Penn Today">
            <a:extLst>
              <a:ext uri="{FF2B5EF4-FFF2-40B4-BE49-F238E27FC236}">
                <a16:creationId xmlns:a16="http://schemas.microsoft.com/office/drawing/2014/main" id="{1DDABE7E-A3A6-4EB4-8D1B-2F56EDA15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0"/>
            <a:ext cx="103155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7A3E2B-FA3E-4C5D-AD13-85FE8A88118E}"/>
              </a:ext>
            </a:extLst>
          </p:cNvPr>
          <p:cNvSpPr txBox="1"/>
          <p:nvPr/>
        </p:nvSpPr>
        <p:spPr>
          <a:xfrm>
            <a:off x="4124325" y="681037"/>
            <a:ext cx="3943350" cy="58477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 Plan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93D2D3-C226-4BAD-8880-97225F01EDBA}"/>
              </a:ext>
            </a:extLst>
          </p:cNvPr>
          <p:cNvSpPr txBox="1"/>
          <p:nvPr/>
        </p:nvSpPr>
        <p:spPr>
          <a:xfrm>
            <a:off x="4124325" y="1398300"/>
            <a:ext cx="3943350" cy="353943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Find Similar Cities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Find Where Their Stores Are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Find Where Their Stores Aren’t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Find Similar Areas in EHT</a:t>
            </a:r>
          </a:p>
        </p:txBody>
      </p:sp>
    </p:spTree>
    <p:extLst>
      <p:ext uri="{BB962C8B-B14F-4D97-AF65-F5344CB8AC3E}">
        <p14:creationId xmlns:p14="http://schemas.microsoft.com/office/powerpoint/2010/main" val="3163359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FF2F1-B718-4EDD-9B69-3ADB1EDBD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552" y="0"/>
            <a:ext cx="3468998" cy="39930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Comparison Cities</a:t>
            </a:r>
          </a:p>
          <a:p>
            <a:r>
              <a:rPr lang="en-US" dirty="0"/>
              <a:t>Las Vegas</a:t>
            </a:r>
          </a:p>
          <a:p>
            <a:r>
              <a:rPr lang="en-US" dirty="0"/>
              <a:t>New Orleans</a:t>
            </a:r>
          </a:p>
          <a:p>
            <a:r>
              <a:rPr lang="en-US" dirty="0"/>
              <a:t>Dayton, OH</a:t>
            </a:r>
          </a:p>
          <a:p>
            <a:r>
              <a:rPr lang="en-US" dirty="0"/>
              <a:t>Cleveland, OH</a:t>
            </a:r>
          </a:p>
          <a:p>
            <a:r>
              <a:rPr lang="en-US" dirty="0"/>
              <a:t>Albany, GA</a:t>
            </a:r>
          </a:p>
          <a:p>
            <a:r>
              <a:rPr lang="en-US" dirty="0"/>
              <a:t>North Port, FL</a:t>
            </a:r>
          </a:p>
          <a:p>
            <a:r>
              <a:rPr lang="en-US" dirty="0"/>
              <a:t>Port Arthur, TX</a:t>
            </a:r>
          </a:p>
        </p:txBody>
      </p:sp>
      <p:pic>
        <p:nvPicPr>
          <p:cNvPr id="5122" name="Picture 2" descr="Las Vegas Hotels, Shows, Things to Do, Restaurants &amp; Maps">
            <a:extLst>
              <a:ext uri="{FF2B5EF4-FFF2-40B4-BE49-F238E27FC236}">
                <a16:creationId xmlns:a16="http://schemas.microsoft.com/office/drawing/2014/main" id="{F49DECBD-261A-4F86-B212-64B2D2DD2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52" y="3993032"/>
            <a:ext cx="6096000" cy="266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Bail Bondsman Dayton OH - 24 Hours 5% Bond | Castle Bail Bonds">
            <a:extLst>
              <a:ext uri="{FF2B5EF4-FFF2-40B4-BE49-F238E27FC236}">
                <a16:creationId xmlns:a16="http://schemas.microsoft.com/office/drawing/2014/main" id="{7941B41B-E5B8-44AE-8289-C9B3788D8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287" y="67234"/>
            <a:ext cx="7295642" cy="266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North Port, Florida - Video Tour (The Florida Store) - YouTube">
            <a:extLst>
              <a:ext uri="{FF2B5EF4-FFF2-40B4-BE49-F238E27FC236}">
                <a16:creationId xmlns:a16="http://schemas.microsoft.com/office/drawing/2014/main" id="{A141C95B-FF9F-45E4-9ED4-82252CF2C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799" y="365125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ardi Gras 2020: A Stylish, Non-Touristy Guide To New Orleans">
            <a:extLst>
              <a:ext uri="{FF2B5EF4-FFF2-40B4-BE49-F238E27FC236}">
                <a16:creationId xmlns:a16="http://schemas.microsoft.com/office/drawing/2014/main" id="{C1573687-632A-472E-B014-4973E274F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4" y="3439468"/>
            <a:ext cx="5191125" cy="346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982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CA95-8CF1-432C-A250-3F0358FBB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CBA1E-6539-4C61-BDE9-217F9990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29400" cy="4203700"/>
          </a:xfrm>
        </p:spPr>
        <p:txBody>
          <a:bodyPr/>
          <a:lstStyle/>
          <a:p>
            <a:r>
              <a:rPr lang="en-US" dirty="0"/>
              <a:t>Find comic stores in the comparison cities</a:t>
            </a:r>
          </a:p>
          <a:p>
            <a:r>
              <a:rPr lang="en-US" dirty="0"/>
              <a:t>Find what places are near the stores (Foursquare)</a:t>
            </a:r>
          </a:p>
          <a:p>
            <a:r>
              <a:rPr lang="en-US" dirty="0"/>
              <a:t>Find what places are in other locations around the city</a:t>
            </a:r>
          </a:p>
          <a:p>
            <a:r>
              <a:rPr lang="en-US" dirty="0"/>
              <a:t>Use the places to put stores/locations into groups (clustering!)</a:t>
            </a:r>
          </a:p>
          <a:p>
            <a:r>
              <a:rPr lang="en-US" dirty="0"/>
              <a:t>Use the groups to decide where comic stores are found</a:t>
            </a:r>
          </a:p>
        </p:txBody>
      </p:sp>
      <p:pic>
        <p:nvPicPr>
          <p:cNvPr id="6146" name="Picture 2" descr="K-means clustering with Amazon SageMaker | AWS Machine Learning Blog">
            <a:extLst>
              <a:ext uri="{FF2B5EF4-FFF2-40B4-BE49-F238E27FC236}">
                <a16:creationId xmlns:a16="http://schemas.microsoft.com/office/drawing/2014/main" id="{B65D1DF0-8807-4476-A280-CD4989201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949" y="1938338"/>
            <a:ext cx="4371975" cy="470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546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4BE64-0A46-4837-BBA2-FE68CD81E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Clustering Results</a:t>
            </a:r>
          </a:p>
        </p:txBody>
      </p:sp>
      <p:pic>
        <p:nvPicPr>
          <p:cNvPr id="7170" name="Picture 2" descr="Drake Hotline Bling Meme Generator - Imgflip">
            <a:extLst>
              <a:ext uri="{FF2B5EF4-FFF2-40B4-BE49-F238E27FC236}">
                <a16:creationId xmlns:a16="http://schemas.microsoft.com/office/drawing/2014/main" id="{9CE727D4-E0EE-4101-B562-AF6D2C6AB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975" y="1371600"/>
            <a:ext cx="5314950" cy="531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120269-FEFA-4120-B6F0-84050921B633}"/>
              </a:ext>
            </a:extLst>
          </p:cNvPr>
          <p:cNvSpPr txBox="1"/>
          <p:nvPr/>
        </p:nvSpPr>
        <p:spPr>
          <a:xfrm>
            <a:off x="6096000" y="4227056"/>
            <a:ext cx="30194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Business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Restaurants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Cafes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Shopping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Gyms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89B88B-A150-49FD-85CC-B0BF28E1980A}"/>
              </a:ext>
            </a:extLst>
          </p:cNvPr>
          <p:cNvSpPr txBox="1"/>
          <p:nvPr/>
        </p:nvSpPr>
        <p:spPr>
          <a:xfrm>
            <a:off x="6095999" y="1371600"/>
            <a:ext cx="30194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Nature/open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Parks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Trails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Farms</a:t>
            </a:r>
          </a:p>
        </p:txBody>
      </p:sp>
    </p:spTree>
    <p:extLst>
      <p:ext uri="{BB962C8B-B14F-4D97-AF65-F5344CB8AC3E}">
        <p14:creationId xmlns:p14="http://schemas.microsoft.com/office/powerpoint/2010/main" val="3219922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E610-9CC0-4E76-BB33-ED6DE8B4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Locations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2C45FD-338A-4E80-822B-8D52F3FA4A21}"/>
              </a:ext>
            </a:extLst>
          </p:cNvPr>
          <p:cNvPicPr/>
          <p:nvPr/>
        </p:nvPicPr>
        <p:blipFill rotWithShape="1">
          <a:blip r:embed="rId2"/>
          <a:srcRect l="12072" t="34188" r="19017" b="5223"/>
          <a:stretch/>
        </p:blipFill>
        <p:spPr bwMode="auto">
          <a:xfrm>
            <a:off x="2619376" y="1314450"/>
            <a:ext cx="9172574" cy="53149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9B504C-B940-4064-9528-131C603D7440}"/>
              </a:ext>
            </a:extLst>
          </p:cNvPr>
          <p:cNvSpPr txBox="1"/>
          <p:nvPr/>
        </p:nvSpPr>
        <p:spPr>
          <a:xfrm>
            <a:off x="133350" y="2439958"/>
            <a:ext cx="2915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Pleasantville (but low SES)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6922BA-16B4-472C-94FD-0670DB08F6BE}"/>
              </a:ext>
            </a:extLst>
          </p:cNvPr>
          <p:cNvSpPr txBox="1"/>
          <p:nvPr/>
        </p:nvSpPr>
        <p:spPr>
          <a:xfrm>
            <a:off x="133350" y="3054291"/>
            <a:ext cx="2764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EHT (but already a store)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E85F6B-36DA-46BA-8954-EF38390BB221}"/>
              </a:ext>
            </a:extLst>
          </p:cNvPr>
          <p:cNvSpPr txBox="1"/>
          <p:nvPr/>
        </p:nvSpPr>
        <p:spPr>
          <a:xfrm>
            <a:off x="161925" y="3839010"/>
            <a:ext cx="1438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Atlantic City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C50976-45FD-402C-B8B7-1D5A9982EF98}"/>
              </a:ext>
            </a:extLst>
          </p:cNvPr>
          <p:cNvSpPr txBox="1"/>
          <p:nvPr/>
        </p:nvSpPr>
        <p:spPr>
          <a:xfrm>
            <a:off x="161925" y="5238063"/>
            <a:ext cx="2776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Somers Point/Ocean City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519FFB-80FA-49A7-AB39-0B75549B9855}"/>
              </a:ext>
            </a:extLst>
          </p:cNvPr>
          <p:cNvCxnSpPr/>
          <p:nvPr/>
        </p:nvCxnSpPr>
        <p:spPr>
          <a:xfrm>
            <a:off x="3048443" y="2640013"/>
            <a:ext cx="5609782" cy="9413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D5AC4E-79FE-43EC-BC1E-3504A6EDB2EE}"/>
              </a:ext>
            </a:extLst>
          </p:cNvPr>
          <p:cNvCxnSpPr>
            <a:cxnSpLocks/>
          </p:cNvCxnSpPr>
          <p:nvPr/>
        </p:nvCxnSpPr>
        <p:spPr>
          <a:xfrm flipV="1">
            <a:off x="2897889" y="2740041"/>
            <a:ext cx="4112511" cy="5576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329DD-0797-447F-B55F-B1819D96285F}"/>
              </a:ext>
            </a:extLst>
          </p:cNvPr>
          <p:cNvCxnSpPr>
            <a:cxnSpLocks/>
          </p:cNvCxnSpPr>
          <p:nvPr/>
        </p:nvCxnSpPr>
        <p:spPr>
          <a:xfrm>
            <a:off x="1600845" y="4060031"/>
            <a:ext cx="8267055" cy="4706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75EBF7-D473-4985-815B-D3332B332C73}"/>
              </a:ext>
            </a:extLst>
          </p:cNvPr>
          <p:cNvCxnSpPr>
            <a:cxnSpLocks/>
          </p:cNvCxnSpPr>
          <p:nvPr/>
        </p:nvCxnSpPr>
        <p:spPr>
          <a:xfrm>
            <a:off x="2938006" y="5423423"/>
            <a:ext cx="4510544" cy="1062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45C80A-685A-42EF-A845-E08F6DCA76F1}"/>
              </a:ext>
            </a:extLst>
          </p:cNvPr>
          <p:cNvCxnSpPr>
            <a:cxnSpLocks/>
          </p:cNvCxnSpPr>
          <p:nvPr/>
        </p:nvCxnSpPr>
        <p:spPr>
          <a:xfrm>
            <a:off x="2938006" y="5421589"/>
            <a:ext cx="4872494" cy="9659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152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The Scholarly Kitchen's Readership Survey: Demographic Analysis ...">
            <a:extLst>
              <a:ext uri="{FF2B5EF4-FFF2-40B4-BE49-F238E27FC236}">
                <a16:creationId xmlns:a16="http://schemas.microsoft.com/office/drawing/2014/main" id="{2F0CB996-FD09-4558-87DD-57D4E409A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1186656"/>
            <a:ext cx="9753600" cy="562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5A84F2-DBD4-412B-A52D-5CF61A9E3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City Demographics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C08E5-9E93-4E8A-B547-429338B25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3238500" cy="45561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characteristics do cities with more comic stores have?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637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C914C-04A9-4139-82CF-FE2463377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39012-6234-47B0-8B69-0D2B8A095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Why Do People Smoke?">
            <a:extLst>
              <a:ext uri="{FF2B5EF4-FFF2-40B4-BE49-F238E27FC236}">
                <a16:creationId xmlns:a16="http://schemas.microsoft.com/office/drawing/2014/main" id="{0013932F-F218-49BB-86F6-0E4AD41BA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3" y="0"/>
            <a:ext cx="91455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E7B792-696D-44E3-82FE-92FB67A71CF1}"/>
              </a:ext>
            </a:extLst>
          </p:cNvPr>
          <p:cNvSpPr txBox="1"/>
          <p:nvPr/>
        </p:nvSpPr>
        <p:spPr>
          <a:xfrm>
            <a:off x="1914525" y="2695575"/>
            <a:ext cx="4000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Good proportion working-age population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Good home value to income ratio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Low proportion workers in manufacturing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6A698F-BFE6-442B-8F51-BA9377A38ACD}"/>
              </a:ext>
            </a:extLst>
          </p:cNvPr>
          <p:cNvSpPr txBox="1"/>
          <p:nvPr/>
        </p:nvSpPr>
        <p:spPr>
          <a:xfrm>
            <a:off x="6276975" y="2695575"/>
            <a:ext cx="4000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Small overall population</a:t>
            </a:r>
          </a:p>
          <a:p>
            <a:endParaRPr lang="en-US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Already two stores in area</a:t>
            </a:r>
          </a:p>
          <a:p>
            <a:endParaRPr lang="en-US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Not very walkable (low drop-in business)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AFB9CA-4349-4C66-A7D7-08F5EA39AF2A}"/>
              </a:ext>
            </a:extLst>
          </p:cNvPr>
          <p:cNvSpPr txBox="1"/>
          <p:nvPr/>
        </p:nvSpPr>
        <p:spPr>
          <a:xfrm>
            <a:off x="4059709" y="331598"/>
            <a:ext cx="3710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Egg Harbor Township</a:t>
            </a:r>
          </a:p>
        </p:txBody>
      </p:sp>
    </p:spTree>
    <p:extLst>
      <p:ext uri="{BB962C8B-B14F-4D97-AF65-F5344CB8AC3E}">
        <p14:creationId xmlns:p14="http://schemas.microsoft.com/office/powerpoint/2010/main" val="3626691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251</Words>
  <Application>Microsoft Office PowerPoint</Application>
  <PresentationFormat>Widescreen</PresentationFormat>
  <Paragraphs>53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Where Should My Comic Store Go?</vt:lpstr>
      <vt:lpstr>PowerPoint Presentation</vt:lpstr>
      <vt:lpstr>PowerPoint Presentation</vt:lpstr>
      <vt:lpstr>PowerPoint Presentation</vt:lpstr>
      <vt:lpstr>Clustering</vt:lpstr>
      <vt:lpstr>Clustering Results</vt:lpstr>
      <vt:lpstr>Possible Locations</vt:lpstr>
      <vt:lpstr>City Demographics</vt:lpstr>
      <vt:lpstr>PowerPoint Presentation</vt:lpstr>
      <vt:lpstr>Should I Open a Store?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Where Should My Comic Store Go?</dc:title>
  <dc:creator>Alex Konkel</dc:creator>
  <cp:lastModifiedBy>Alex Konkel</cp:lastModifiedBy>
  <cp:revision>5</cp:revision>
  <dcterms:created xsi:type="dcterms:W3CDTF">2020-04-28T18:21:26Z</dcterms:created>
  <dcterms:modified xsi:type="dcterms:W3CDTF">2020-04-28T19:53:34Z</dcterms:modified>
</cp:coreProperties>
</file>